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8" r:id="rId1"/>
  </p:sldMasterIdLst>
  <p:notesMasterIdLst>
    <p:notesMasterId r:id="rId14"/>
  </p:notesMasterIdLst>
  <p:sldIdLst>
    <p:sldId id="390" r:id="rId2"/>
    <p:sldId id="383" r:id="rId3"/>
    <p:sldId id="389" r:id="rId4"/>
    <p:sldId id="391" r:id="rId5"/>
    <p:sldId id="394" r:id="rId6"/>
    <p:sldId id="393" r:id="rId7"/>
    <p:sldId id="395" r:id="rId8"/>
    <p:sldId id="403" r:id="rId9"/>
    <p:sldId id="272" r:id="rId10"/>
    <p:sldId id="396" r:id="rId11"/>
    <p:sldId id="388" r:id="rId12"/>
    <p:sldId id="40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lka Hershkop" initials="MH" lastIdx="3" clrIdx="0">
    <p:extLst>
      <p:ext uri="{19B8F6BF-5375-455C-9EA6-DF929625EA0E}">
        <p15:presenceInfo xmlns:p15="http://schemas.microsoft.com/office/powerpoint/2012/main" userId="S::malka.hershkop28@myhunter.cuny.edu::1d3617fc-ee08-404f-83db-aec75f74c96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11" autoAdjust="0"/>
    <p:restoredTop sz="72928"/>
  </p:normalViewPr>
  <p:slideViewPr>
    <p:cSldViewPr snapToGrid="0">
      <p:cViewPr varScale="1">
        <p:scale>
          <a:sx n="83" d="100"/>
          <a:sy n="83" d="100"/>
        </p:scale>
        <p:origin x="11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18T13:14:44.237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hdphoto1.wdp>
</file>

<file path=ppt/media/hdphoto2.wdp>
</file>

<file path=ppt/media/hdphoto3.wdp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AF498-32D5-481B-8C45-7D4262319596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7B13EA-27D9-42B8-B626-B567C10AA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36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CF7DCF-6BB0-6840-9B6C-ABEEFE60E7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8333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CF7DCF-6BB0-6840-9B6C-ABEEFE60E7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0590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7B13EA-27D9-42B8-B626-B567C10AAA7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352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CF7DCF-6BB0-6840-9B6C-ABEEFE60E7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25974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7B13EA-27D9-42B8-B626-B567C10AAA7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824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algn="ctr">
              <a:lnSpc>
                <a:spcPct val="150000"/>
              </a:lnSpc>
            </a:pPr>
            <a:r>
              <a:rPr lang="en-US" sz="1200" dirty="0"/>
              <a:t>Consider this example when trying to understand the difference between intensity and unpleasantness. I can ask you to rate a song on how loud the song sounds </a:t>
            </a:r>
            <a:r>
              <a:rPr lang="en-US" sz="1200" b="1" dirty="0"/>
              <a:t>or</a:t>
            </a:r>
            <a:r>
              <a:rPr lang="en-US" sz="1200" dirty="0"/>
              <a:t>  on how much you dislike hearing it</a:t>
            </a:r>
          </a:p>
          <a:p>
            <a:pPr algn="ctr">
              <a:lnSpc>
                <a:spcPct val="150000"/>
              </a:lnSpc>
            </a:pPr>
            <a:endParaRPr lang="en-US" sz="1200" b="1" dirty="0"/>
          </a:p>
          <a:p>
            <a:pPr algn="ctr">
              <a:lnSpc>
                <a:spcPct val="150000"/>
              </a:lnSpc>
            </a:pPr>
            <a:r>
              <a:rPr lang="en-US" sz="1200" b="1" dirty="0"/>
              <a:t> Intensity </a:t>
            </a:r>
            <a:r>
              <a:rPr lang="en-US" sz="1200" dirty="0"/>
              <a:t>is how loud the song is and the </a:t>
            </a:r>
            <a:r>
              <a:rPr lang="en-US" sz="1200" b="1" dirty="0"/>
              <a:t>unpleasantness</a:t>
            </a:r>
            <a:r>
              <a:rPr lang="en-US" sz="1200" dirty="0"/>
              <a:t> is how much you dislike the song. </a:t>
            </a:r>
          </a:p>
          <a:p>
            <a:pPr algn="ctr">
              <a:lnSpc>
                <a:spcPct val="150000"/>
              </a:lnSpc>
            </a:pPr>
            <a:r>
              <a:rPr lang="en-US" sz="1200" dirty="0"/>
              <a:t>Please keep this distinction in mind when you're asked rate the stimuli. Do you have any questions? </a:t>
            </a:r>
          </a:p>
          <a:p>
            <a:r>
              <a:rPr lang="en-US"/>
              <a:t>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CF7DCF-6BB0-6840-9B6C-ABEEFE60E7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7575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01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41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9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491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77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671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466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451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36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501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5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FE54A7-46A6-2742-BB38-99E5AFBD912B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947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microsoft.com/office/2007/relationships/hdphoto" Target="../media/hdphoto3.wdp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1.png"/><Relationship Id="rId3" Type="http://schemas.openxmlformats.org/officeDocument/2006/relationships/audio" Target="../media/media7.m4a"/><Relationship Id="rId7" Type="http://schemas.microsoft.com/office/2007/relationships/hdphoto" Target="../media/hdphoto2.wdp"/><Relationship Id="rId12" Type="http://schemas.openxmlformats.org/officeDocument/2006/relationships/image" Target="../media/image7.tiff"/><Relationship Id="rId2" Type="http://schemas.microsoft.com/office/2007/relationships/media" Target="../media/media7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openxmlformats.org/officeDocument/2006/relationships/notesSlide" Target="../notesSlides/notesSlide2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2.xml"/><Relationship Id="rId9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audio" Target="../media/media9.m4a"/><Relationship Id="rId7" Type="http://schemas.openxmlformats.org/officeDocument/2006/relationships/image" Target="../media/image3.png"/><Relationship Id="rId2" Type="http://schemas.microsoft.com/office/2007/relationships/media" Target="../media/media9.m4a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4.xml"/><Relationship Id="rId10" Type="http://schemas.openxmlformats.org/officeDocument/2006/relationships/comments" Target="../comments/comment1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512618" y="4004003"/>
            <a:ext cx="111598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defRPr/>
            </a:pPr>
            <a:r>
              <a:rPr lang="en-US" sz="4800" dirty="0">
                <a:latin typeface="Bahnschrift" panose="020B0502040204020203" pitchFamily="34" charset="0"/>
                <a:cs typeface="Helvetica"/>
              </a:rPr>
              <a:t>If you need to move a bit or stretch, please do so </a:t>
            </a:r>
            <a:r>
              <a:rPr lang="en-US" sz="4800" b="1" u="sng" dirty="0">
                <a:latin typeface="Bahnschrift" panose="020B0502040204020203" pitchFamily="34" charset="0"/>
                <a:cs typeface="Helvetica"/>
              </a:rPr>
              <a:t>between</a:t>
            </a:r>
            <a:r>
              <a:rPr lang="en-US" sz="4800" dirty="0">
                <a:latin typeface="Bahnschrift" panose="020B0502040204020203" pitchFamily="34" charset="0"/>
                <a:cs typeface="Helvetica"/>
              </a:rPr>
              <a:t> runs, when the scanner is </a:t>
            </a:r>
            <a:r>
              <a:rPr lang="en-US" sz="4800" b="1" u="sng" dirty="0">
                <a:latin typeface="Bahnschrift" panose="020B0502040204020203" pitchFamily="34" charset="0"/>
                <a:cs typeface="Helvetica"/>
              </a:rPr>
              <a:t>not</a:t>
            </a:r>
            <a:r>
              <a:rPr lang="en-US" sz="4800" dirty="0">
                <a:latin typeface="Bahnschrift" panose="020B0502040204020203" pitchFamily="34" charset="0"/>
                <a:cs typeface="Helvetica"/>
              </a:rPr>
              <a:t> running. </a:t>
            </a: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512618" y="3807814"/>
            <a:ext cx="11166764" cy="2244634"/>
          </a:xfrm>
          <a:prstGeom prst="rect">
            <a:avLst/>
          </a:prstGeom>
          <a:ln w="28575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aramond" panose="02020404030301010803" pitchFamily="18" charset="0"/>
              <a:cs typeface="Helvet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44B0E0-6695-3F4E-A051-AC0CB750B73F}"/>
              </a:ext>
            </a:extLst>
          </p:cNvPr>
          <p:cNvSpPr txBox="1"/>
          <p:nvPr/>
        </p:nvSpPr>
        <p:spPr>
          <a:xfrm>
            <a:off x="3410921" y="3059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/>
                <a:ea typeface="+mj-ea"/>
                <a:cs typeface="Helvetica"/>
              </a:rPr>
              <a:t>.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302321-F3BD-4F64-AACC-E3B92B81EDD5}"/>
              </a:ext>
            </a:extLst>
          </p:cNvPr>
          <p:cNvSpPr txBox="1"/>
          <p:nvPr/>
        </p:nvSpPr>
        <p:spPr>
          <a:xfrm>
            <a:off x="512618" y="428178"/>
            <a:ext cx="1115983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Helvetica"/>
              </a:rPr>
              <a:t>It is very important that you stay as still as possible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Helvetica"/>
              </a:rPr>
              <a:t>during the experiment in the MRI machine.</a:t>
            </a:r>
          </a:p>
        </p:txBody>
      </p:sp>
      <p:pic>
        <p:nvPicPr>
          <p:cNvPr id="3" name="Rating 1 Pre Intro Notification.m4a">
            <a:hlinkClick r:id="" action="ppaction://media"/>
            <a:extLst>
              <a:ext uri="{FF2B5EF4-FFF2-40B4-BE49-F238E27FC236}">
                <a16:creationId xmlns:a16="http://schemas.microsoft.com/office/drawing/2014/main" id="{10063C15-99E8-90FC-F9D3-1963E2938A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79200" y="597869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6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000">
        <p:fade/>
      </p:transition>
    </mc:Choice>
    <mc:Fallback xmlns="">
      <p:transition spd="med" advTm="1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1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B9912-4BB5-4A4E-8801-CF91875C7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0774"/>
            <a:ext cx="6417527" cy="3766221"/>
          </a:xfrm>
        </p:spPr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How comfortable do you feel right now?</a:t>
            </a:r>
          </a:p>
          <a:p>
            <a:endParaRPr lang="en-US" dirty="0">
              <a:latin typeface="Bahnschrift" panose="020B0502040204020203" pitchFamily="34" charset="0"/>
            </a:endParaRPr>
          </a:p>
          <a:p>
            <a:r>
              <a:rPr lang="en-US" dirty="0">
                <a:latin typeface="Bahnschrift" panose="020B0502040204020203" pitchFamily="34" charset="0"/>
              </a:rPr>
              <a:t>The thoughts I experienced during the last scan were negative. [yes/no]</a:t>
            </a:r>
          </a:p>
          <a:p>
            <a:endParaRPr lang="en-US" dirty="0">
              <a:latin typeface="Bahnschrift" panose="020B0502040204020203" pitchFamily="34" charset="0"/>
            </a:endParaRPr>
          </a:p>
          <a:p>
            <a:r>
              <a:rPr lang="en-US" dirty="0">
                <a:latin typeface="Bahnschrift" panose="020B0502040204020203" pitchFamily="34" charset="0"/>
              </a:rPr>
              <a:t>Please rate how much you want to avoid this experience in the future?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E36889-137E-444B-9666-FDD4C4BC9152}"/>
              </a:ext>
            </a:extLst>
          </p:cNvPr>
          <p:cNvSpPr/>
          <p:nvPr/>
        </p:nvSpPr>
        <p:spPr>
          <a:xfrm>
            <a:off x="7954537" y="2064834"/>
            <a:ext cx="2728331" cy="2728331"/>
          </a:xfrm>
          <a:prstGeom prst="ellipse">
            <a:avLst/>
          </a:prstGeo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ating 10 What to expect example questions 1.m4a">
            <a:hlinkClick r:id="" action="ppaction://media"/>
            <a:extLst>
              <a:ext uri="{FF2B5EF4-FFF2-40B4-BE49-F238E27FC236}">
                <a16:creationId xmlns:a16="http://schemas.microsoft.com/office/drawing/2014/main" id="{8FB33DBD-DF26-2991-3885-6A07D3448A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13551" y="592054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41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000">
        <p:fade/>
      </p:transition>
    </mc:Choice>
    <mc:Fallback xmlns="">
      <p:transition spd="med" advTm="2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3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882"/>
                            </p:stCondLst>
                            <p:childTnLst>
                              <p:par>
                                <p:cTn id="2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3" grpId="1" uiExpand="1" build="p"/>
      <p:bldP spid="4" grpId="0" animBg="1"/>
      <p:bldP spid="4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94380-0DF6-964A-82B7-7B893595A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8900"/>
            <a:ext cx="10515600" cy="2220199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400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Could you explain back to me how you </a:t>
            </a:r>
            <a:r>
              <a:rPr lang="en-US" sz="2400" dirty="0">
                <a:solidFill>
                  <a:srgbClr val="FF0000"/>
                </a:solidFill>
                <a:latin typeface="Bahnschrift" panose="020B0502040204020203" pitchFamily="34" charset="0"/>
                <a:ea typeface="Helvetica Neue" charset="0"/>
                <a:cs typeface="Helvetica Neue" charset="0"/>
              </a:rPr>
              <a:t>understand</a:t>
            </a:r>
            <a:r>
              <a:rPr lang="en-US" sz="2400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 the rating scale?</a:t>
            </a:r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  <a:ea typeface="Helvetica Neue" charset="0"/>
                <a:cs typeface="Helvetica Neue" charset="0"/>
              </a:rPr>
              <a:t> </a:t>
            </a:r>
            <a:endParaRPr lang="en-US" sz="2400" dirty="0">
              <a:latin typeface="Bahnschrif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1BE3D4-A52F-CA47-AE43-9DEB9455C37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</a:blip>
          <a:srcRect b="12325"/>
          <a:stretch/>
        </p:blipFill>
        <p:spPr>
          <a:xfrm>
            <a:off x="3873500" y="1480435"/>
            <a:ext cx="4445000" cy="3897128"/>
          </a:xfrm>
          <a:prstGeom prst="rect">
            <a:avLst/>
          </a:prstGeom>
        </p:spPr>
      </p:pic>
      <p:pic>
        <p:nvPicPr>
          <p:cNvPr id="5" name="Rating 11 Explain back to me 2.m4a">
            <a:hlinkClick r:id="" action="ppaction://media"/>
            <a:extLst>
              <a:ext uri="{FF2B5EF4-FFF2-40B4-BE49-F238E27FC236}">
                <a16:creationId xmlns:a16="http://schemas.microsoft.com/office/drawing/2014/main" id="{81884479-76AB-0894-D2CA-86A94FB593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18203" y="593461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2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EF2977-38DA-9F42-AAB8-37B8A7FE4FB0}"/>
              </a:ext>
            </a:extLst>
          </p:cNvPr>
          <p:cNvSpPr/>
          <p:nvPr/>
        </p:nvSpPr>
        <p:spPr>
          <a:xfrm>
            <a:off x="519868" y="5290315"/>
            <a:ext cx="11152258" cy="583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latin typeface="Bahnschrift" panose="020B0502040204020203" pitchFamily="34" charset="0"/>
              </a:rPr>
              <a:t>Please keep this distinction in mind when you're asked to rate the stimuli.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DF97C-797B-4996-9AB3-2CB524763321}"/>
              </a:ext>
            </a:extLst>
          </p:cNvPr>
          <p:cNvSpPr txBox="1"/>
          <p:nvPr/>
        </p:nvSpPr>
        <p:spPr>
          <a:xfrm>
            <a:off x="956532" y="1763349"/>
            <a:ext cx="10278932" cy="829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solidFill>
                  <a:srgbClr val="FF0000"/>
                </a:solidFill>
                <a:latin typeface="Bahnschrift" panose="020B0502040204020203" pitchFamily="34" charset="0"/>
              </a:rPr>
              <a:t>Intensity</a:t>
            </a:r>
            <a:r>
              <a:rPr lang="en-US" sz="3600" b="1" dirty="0">
                <a:latin typeface="Bahnschrift" panose="020B0502040204020203" pitchFamily="34" charset="0"/>
              </a:rPr>
              <a:t> </a:t>
            </a:r>
            <a:r>
              <a:rPr lang="en-US" sz="3600" dirty="0">
                <a:latin typeface="Bahnschrift" panose="020B0502040204020203" pitchFamily="34" charset="0"/>
              </a:rPr>
              <a:t>is how </a:t>
            </a:r>
            <a:r>
              <a:rPr lang="en-US" sz="3600" dirty="0">
                <a:solidFill>
                  <a:srgbClr val="FFFF00"/>
                </a:solidFill>
                <a:latin typeface="Bahnschrift" panose="020B0502040204020203" pitchFamily="34" charset="0"/>
              </a:rPr>
              <a:t>        </a:t>
            </a:r>
            <a:r>
              <a:rPr lang="en-US" sz="3600" dirty="0">
                <a:latin typeface="Bahnschrift" panose="020B0502040204020203" pitchFamily="34" charset="0"/>
              </a:rPr>
              <a:t>the song is.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E8B8EC-09B9-4D17-A4C8-EC7ACA724680}"/>
              </a:ext>
            </a:extLst>
          </p:cNvPr>
          <p:cNvSpPr txBox="1"/>
          <p:nvPr/>
        </p:nvSpPr>
        <p:spPr>
          <a:xfrm>
            <a:off x="187360" y="2849634"/>
            <a:ext cx="11817275" cy="829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solidFill>
                  <a:srgbClr val="FF0000"/>
                </a:solidFill>
                <a:latin typeface="Bahnschrift" panose="020B0502040204020203" pitchFamily="34" charset="0"/>
              </a:rPr>
              <a:t>Unpleasantness</a:t>
            </a:r>
            <a:r>
              <a:rPr lang="en-US" sz="3600" dirty="0">
                <a:latin typeface="Bahnschrift" panose="020B0502040204020203" pitchFamily="34" charset="0"/>
              </a:rPr>
              <a:t> is how much you </a:t>
            </a:r>
            <a:r>
              <a:rPr lang="en-US" sz="3600" dirty="0">
                <a:solidFill>
                  <a:srgbClr val="FFFF00"/>
                </a:solidFill>
                <a:latin typeface="Bahnschrift" panose="020B0502040204020203" pitchFamily="34" charset="0"/>
              </a:rPr>
              <a:t>            </a:t>
            </a:r>
            <a:r>
              <a:rPr lang="en-US" sz="3600" dirty="0">
                <a:latin typeface="Bahnschrift" panose="020B0502040204020203" pitchFamily="34" charset="0"/>
              </a:rPr>
              <a:t>the song.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28447E-DBA4-C44A-BD08-B2666136F56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b="16251"/>
          <a:stretch/>
        </p:blipFill>
        <p:spPr>
          <a:xfrm>
            <a:off x="1005837" y="1763349"/>
            <a:ext cx="4445000" cy="37226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D3E84B-E375-D243-A01F-5E03FD08D81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b="16251"/>
          <a:stretch/>
        </p:blipFill>
        <p:spPr>
          <a:xfrm>
            <a:off x="6711955" y="1567682"/>
            <a:ext cx="4445000" cy="37226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C5A024E-0000-BF49-84DD-A1B52DB0B359}"/>
              </a:ext>
            </a:extLst>
          </p:cNvPr>
          <p:cNvSpPr/>
          <p:nvPr/>
        </p:nvSpPr>
        <p:spPr>
          <a:xfrm>
            <a:off x="2691171" y="5398869"/>
            <a:ext cx="107433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Bahnschrift" panose="020B0502040204020203" pitchFamily="34" charset="0"/>
              </a:rPr>
              <a:t>loud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973ADE-4B90-D94E-A289-0EB0FB366C48}"/>
              </a:ext>
            </a:extLst>
          </p:cNvPr>
          <p:cNvSpPr/>
          <p:nvPr/>
        </p:nvSpPr>
        <p:spPr>
          <a:xfrm>
            <a:off x="8171265" y="5393196"/>
            <a:ext cx="15263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Bahnschrift" panose="020B0502040204020203" pitchFamily="34" charset="0"/>
              </a:rPr>
              <a:t>dislike</a:t>
            </a:r>
            <a:endParaRPr lang="en-US" dirty="0"/>
          </a:p>
        </p:txBody>
      </p:sp>
      <p:pic>
        <p:nvPicPr>
          <p:cNvPr id="8" name="Rating 12 Intensity vs Unpleasantness 2.m4a">
            <a:hlinkClick r:id="" action="ppaction://media"/>
            <a:extLst>
              <a:ext uri="{FF2B5EF4-FFF2-40B4-BE49-F238E27FC236}">
                <a16:creationId xmlns:a16="http://schemas.microsoft.com/office/drawing/2014/main" id="{0A37CB95-C3C5-052C-33CA-F1281C6BC5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91835" y="587425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4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9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grpId="3" nodeType="withEffect">
                                  <p:stCondLst>
                                    <p:cond delay="1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grpId="4" nodeType="withEffect">
                                  <p:stCondLst>
                                    <p:cond delay="2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24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24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25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5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26000"/>
                                  </p:stCondLst>
                                  <p:childTnLst>
                                    <p:animMotion origin="layout" path="M -3.54167E-6 7.40741E-7 L 0.27136 -0.50417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68" y="-2520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0" nodeType="withEffect">
                                  <p:stCondLst>
                                    <p:cond delay="28000"/>
                                  </p:stCondLst>
                                  <p:childTnLst>
                                    <p:animMotion origin="layout" path="M -2.5E-6 -3.33333E-6 L -0.02851 -0.34282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2" y="-1715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3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5" grpId="0"/>
      <p:bldP spid="7" grpId="0"/>
      <p:bldP spid="2" grpId="0"/>
      <p:bldP spid="2" grpId="1"/>
      <p:bldP spid="2" grpId="3"/>
      <p:bldP spid="9" grpId="0"/>
      <p:bldP spid="9" grpId="1"/>
      <p:bldP spid="9" grpId="4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E4901-6ACC-B044-BC1B-D3A0E6D9F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6345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>
                <a:latin typeface="Bahnschrift" panose="020B0502040204020203" pitchFamily="34" charset="0"/>
              </a:rPr>
              <a:t>Welcome</a:t>
            </a:r>
            <a:br>
              <a:rPr lang="en-US" sz="8000" b="1" dirty="0">
                <a:latin typeface="Bahnschrift" panose="020B0502040204020203" pitchFamily="34" charset="0"/>
              </a:rPr>
            </a:br>
            <a:br>
              <a:rPr lang="en-US" sz="8000" b="1" dirty="0">
                <a:latin typeface="Bahnschrift" panose="020B0502040204020203" pitchFamily="34" charset="0"/>
              </a:rPr>
            </a:br>
            <a:r>
              <a:rPr lang="en-US" sz="3200" dirty="0">
                <a:latin typeface="Bahnschrift" panose="020B0502040204020203" pitchFamily="34" charset="0"/>
              </a:rPr>
              <a:t>The following presentation will guide you through how to</a:t>
            </a:r>
            <a:br>
              <a:rPr lang="en-US" sz="3200" dirty="0">
                <a:latin typeface="Bahnschrift" panose="020B0502040204020203" pitchFamily="34" charset="0"/>
              </a:rPr>
            </a:br>
            <a:r>
              <a:rPr lang="en-US" sz="3200" dirty="0">
                <a:latin typeface="Bahnschrift" panose="020B0502040204020203" pitchFamily="34" charset="0"/>
              </a:rPr>
              <a:t>respond to our rating scales.</a:t>
            </a:r>
            <a:endParaRPr lang="en-US" sz="3600" dirty="0">
              <a:latin typeface="Bahnschrift" panose="020B0502040204020203" pitchFamily="34" charset="0"/>
            </a:endParaRPr>
          </a:p>
        </p:txBody>
      </p:sp>
      <p:pic>
        <p:nvPicPr>
          <p:cNvPr id="3" name="Rating 2 Welcome 2.m4a">
            <a:hlinkClick r:id="" action="ppaction://media"/>
            <a:extLst>
              <a:ext uri="{FF2B5EF4-FFF2-40B4-BE49-F238E27FC236}">
                <a16:creationId xmlns:a16="http://schemas.microsoft.com/office/drawing/2014/main" id="{39114EC0-49B2-5F3F-66D5-45FA39859C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800" y="597134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59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50">
        <p:fade/>
      </p:transition>
    </mc:Choice>
    <mc:Fallback xmlns="">
      <p:transition spd="med" advTm="30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890"/>
                            </p:stCondLst>
                            <p:childTnLst>
                              <p:par>
                                <p:cTn id="11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C511725-E209-4AC6-941D-4D2B7306BE16}"/>
              </a:ext>
            </a:extLst>
          </p:cNvPr>
          <p:cNvSpPr/>
          <p:nvPr/>
        </p:nvSpPr>
        <p:spPr>
          <a:xfrm>
            <a:off x="7954537" y="2064834"/>
            <a:ext cx="2728331" cy="2728331"/>
          </a:xfrm>
          <a:prstGeom prst="ellipse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58C239-34D6-4F0B-80E3-3B3F4C0980D6}"/>
              </a:ext>
            </a:extLst>
          </p:cNvPr>
          <p:cNvSpPr txBox="1"/>
          <p:nvPr/>
        </p:nvSpPr>
        <p:spPr>
          <a:xfrm>
            <a:off x="1323279" y="2591020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You have been given a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trackball</a:t>
            </a:r>
            <a:r>
              <a:rPr lang="en-US" sz="3200" dirty="0">
                <a:latin typeface="Bahnschrift" panose="020B0502040204020203" pitchFamily="34" charset="0"/>
              </a:rPr>
              <a:t> or an alternative response device in your dominant hand.</a:t>
            </a:r>
            <a:endParaRPr lang="en-US" sz="3200" dirty="0"/>
          </a:p>
        </p:txBody>
      </p:sp>
      <p:pic>
        <p:nvPicPr>
          <p:cNvPr id="3" name="Rating 3 Trackball 2.m4a">
            <a:hlinkClick r:id="" action="ppaction://media"/>
            <a:extLst>
              <a:ext uri="{FF2B5EF4-FFF2-40B4-BE49-F238E27FC236}">
                <a16:creationId xmlns:a16="http://schemas.microsoft.com/office/drawing/2014/main" id="{ED6B1F39-12C0-4195-FCCE-6B6CCB6DF7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55754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6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6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463"/>
                            </p:stCondLst>
                            <p:childTnLst>
                              <p:par>
                                <p:cTn id="14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  <p:bldP spid="9" grpId="0"/>
      <p:bldP spid="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C511725-E209-4AC6-941D-4D2B7306BE16}"/>
              </a:ext>
            </a:extLst>
          </p:cNvPr>
          <p:cNvSpPr/>
          <p:nvPr/>
        </p:nvSpPr>
        <p:spPr>
          <a:xfrm>
            <a:off x="7954537" y="2064834"/>
            <a:ext cx="2728331" cy="2728331"/>
          </a:xfrm>
          <a:prstGeom prst="ellipse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58C239-34D6-4F0B-80E3-3B3F4C0980D6}"/>
              </a:ext>
            </a:extLst>
          </p:cNvPr>
          <p:cNvSpPr txBox="1"/>
          <p:nvPr/>
        </p:nvSpPr>
        <p:spPr>
          <a:xfrm>
            <a:off x="1323279" y="3170884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Spinning the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trackball</a:t>
            </a:r>
            <a:r>
              <a:rPr lang="en-US" sz="3200" dirty="0">
                <a:latin typeface="Bahnschrift" panose="020B0502040204020203" pitchFamily="34" charset="0"/>
              </a:rPr>
              <a:t> to the right will move rating indicators to the right-side of the scale, typically indicating an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increase</a:t>
            </a:r>
            <a:r>
              <a:rPr lang="en-US" sz="3200" dirty="0">
                <a:latin typeface="Bahnschrift" panose="020B0502040204020203" pitchFamily="34" charset="0"/>
              </a:rPr>
              <a:t> in your rating.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BDF36A-704D-4624-A8D6-2956F5B04B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02492" y="974560"/>
            <a:ext cx="2069944" cy="2069944"/>
          </a:xfrm>
          <a:prstGeom prst="rect">
            <a:avLst/>
          </a:prstGeom>
        </p:spPr>
      </p:pic>
      <p:pic>
        <p:nvPicPr>
          <p:cNvPr id="2" name="Rating 4 Trackball to the right 1.m4a">
            <a:hlinkClick r:id="" action="ppaction://media"/>
            <a:extLst>
              <a:ext uri="{FF2B5EF4-FFF2-40B4-BE49-F238E27FC236}">
                <a16:creationId xmlns:a16="http://schemas.microsoft.com/office/drawing/2014/main" id="{60D5068B-4EFC-74FE-E927-DBDD599891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79200" y="593461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87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77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/>
      <p:bldP spid="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C511725-E209-4AC6-941D-4D2B7306BE16}"/>
              </a:ext>
            </a:extLst>
          </p:cNvPr>
          <p:cNvSpPr/>
          <p:nvPr/>
        </p:nvSpPr>
        <p:spPr>
          <a:xfrm>
            <a:off x="7954537" y="2064834"/>
            <a:ext cx="2728331" cy="2728331"/>
          </a:xfrm>
          <a:prstGeom prst="ellipse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58C239-34D6-4F0B-80E3-3B3F4C0980D6}"/>
              </a:ext>
            </a:extLst>
          </p:cNvPr>
          <p:cNvSpPr txBox="1"/>
          <p:nvPr/>
        </p:nvSpPr>
        <p:spPr>
          <a:xfrm>
            <a:off x="1323279" y="3170884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Spinning the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trackball</a:t>
            </a:r>
            <a:r>
              <a:rPr lang="en-US" sz="3200" dirty="0">
                <a:latin typeface="Bahnschrift" panose="020B0502040204020203" pitchFamily="34" charset="0"/>
              </a:rPr>
              <a:t> to the left will move rating indicators to the left-side of the scale, typically indicating a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decrease</a:t>
            </a:r>
            <a:r>
              <a:rPr lang="en-US" sz="3200" dirty="0">
                <a:latin typeface="Bahnschrift" panose="020B0502040204020203" pitchFamily="34" charset="0"/>
              </a:rPr>
              <a:t> in your rating.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BDF36A-704D-4624-A8D6-2956F5B04B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2492" y="974560"/>
            <a:ext cx="2069944" cy="2069944"/>
          </a:xfrm>
          <a:prstGeom prst="rect">
            <a:avLst/>
          </a:prstGeom>
        </p:spPr>
      </p:pic>
      <p:pic>
        <p:nvPicPr>
          <p:cNvPr id="2" name="Rating 5 Trackball to the left 2.m4a">
            <a:hlinkClick r:id="" action="ppaction://media"/>
            <a:extLst>
              <a:ext uri="{FF2B5EF4-FFF2-40B4-BE49-F238E27FC236}">
                <a16:creationId xmlns:a16="http://schemas.microsoft.com/office/drawing/2014/main" id="{B8D7BAC5-9281-51C0-509B-44539A5617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962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/>
      <p:bldP spid="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C511725-E209-4AC6-941D-4D2B7306BE16}"/>
              </a:ext>
            </a:extLst>
          </p:cNvPr>
          <p:cNvSpPr/>
          <p:nvPr/>
        </p:nvSpPr>
        <p:spPr>
          <a:xfrm>
            <a:off x="7954537" y="2064834"/>
            <a:ext cx="2728331" cy="2728331"/>
          </a:xfrm>
          <a:prstGeom prst="ellipse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58C239-34D6-4F0B-80E3-3B3F4C0980D6}"/>
              </a:ext>
            </a:extLst>
          </p:cNvPr>
          <p:cNvSpPr txBox="1"/>
          <p:nvPr/>
        </p:nvSpPr>
        <p:spPr>
          <a:xfrm>
            <a:off x="1323279" y="3170884"/>
            <a:ext cx="60960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You may submit your response using the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left button</a:t>
            </a:r>
            <a:r>
              <a:rPr lang="en-US" sz="3200" dirty="0">
                <a:latin typeface="Bahnschrift" panose="020B0502040204020203" pitchFamily="34" charset="0"/>
              </a:rPr>
              <a:t>. Do not use the right button to submit a response.</a:t>
            </a:r>
            <a:endParaRPr 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F5BA50-2E4A-499A-8360-F21B72E3F06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owEdges/>
                    </a14:imgEffect>
                  </a14:imgLayer>
                </a14:imgProps>
              </a:ext>
            </a:extLst>
          </a:blip>
          <a:srcRect l="23102" t="27108" r="21370" b="47031"/>
          <a:stretch/>
        </p:blipFill>
        <p:spPr>
          <a:xfrm>
            <a:off x="2798956" y="1561170"/>
            <a:ext cx="3144645" cy="1464527"/>
          </a:xfrm>
          <a:prstGeom prst="rect">
            <a:avLst/>
          </a:prstGeom>
          <a:noFill/>
        </p:spPr>
      </p:pic>
      <p:sp>
        <p:nvSpPr>
          <p:cNvPr id="3" name="Arrow: Pentagon 2">
            <a:extLst>
              <a:ext uri="{FF2B5EF4-FFF2-40B4-BE49-F238E27FC236}">
                <a16:creationId xmlns:a16="http://schemas.microsoft.com/office/drawing/2014/main" id="{510FF829-7249-4C07-B76B-295590C12B94}"/>
              </a:ext>
            </a:extLst>
          </p:cNvPr>
          <p:cNvSpPr/>
          <p:nvPr/>
        </p:nvSpPr>
        <p:spPr>
          <a:xfrm>
            <a:off x="2668859" y="2064834"/>
            <a:ext cx="512956" cy="535259"/>
          </a:xfrm>
          <a:prstGeom prst="homePlate">
            <a:avLst>
              <a:gd name="adj" fmla="val 7753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9935A2CC-E906-4792-B758-DAB12C822521}"/>
              </a:ext>
            </a:extLst>
          </p:cNvPr>
          <p:cNvSpPr/>
          <p:nvPr/>
        </p:nvSpPr>
        <p:spPr>
          <a:xfrm>
            <a:off x="8285357" y="2943921"/>
            <a:ext cx="512956" cy="535259"/>
          </a:xfrm>
          <a:prstGeom prst="homePlate">
            <a:avLst>
              <a:gd name="adj" fmla="val 7753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Rating 6 Submitting Responses 1.m4a">
            <a:hlinkClick r:id="" action="ppaction://media"/>
            <a:extLst>
              <a:ext uri="{FF2B5EF4-FFF2-40B4-BE49-F238E27FC236}">
                <a16:creationId xmlns:a16="http://schemas.microsoft.com/office/drawing/2014/main" id="{2E4179AF-705B-6294-48C4-CFB64AA762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04135" y="586427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10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150">
        <p:fade/>
      </p:transition>
    </mc:Choice>
    <mc:Fallback xmlns="">
      <p:transition spd="med" advTm="51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978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228"/>
                            </p:stCondLst>
                            <p:childTnLst>
                              <p:par>
                                <p:cTn id="2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30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30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30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0" nodeType="withEffect">
                                  <p:stCondLst>
                                    <p:cond delay="30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7" grpId="0" animBg="1"/>
      <p:bldP spid="9" grpId="0"/>
      <p:bldP spid="9" grpId="1"/>
      <p:bldP spid="3" grpId="0" animBg="1"/>
      <p:bldP spid="3" grpId="1" animBg="1"/>
      <p:bldP spid="10" grpId="0" animBg="1"/>
      <p:bldP spid="10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9C70720-894F-D648-AC0E-4339C6E8D8E6}"/>
              </a:ext>
            </a:extLst>
          </p:cNvPr>
          <p:cNvSpPr/>
          <p:nvPr/>
        </p:nvSpPr>
        <p:spPr>
          <a:xfrm>
            <a:off x="3742418" y="2816798"/>
            <a:ext cx="3717561" cy="1701847"/>
          </a:xfrm>
          <a:prstGeom prst="rt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85ED5EC-EBB5-004B-AAFD-E29433F60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7175" y="435580"/>
            <a:ext cx="4337649" cy="46301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What to Expect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14BDE6-202F-1843-8AE3-9A695E09D326}"/>
              </a:ext>
            </a:extLst>
          </p:cNvPr>
          <p:cNvSpPr/>
          <p:nvPr/>
        </p:nvSpPr>
        <p:spPr>
          <a:xfrm>
            <a:off x="609599" y="5528461"/>
            <a:ext cx="10972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Using the </a:t>
            </a:r>
            <a:r>
              <a:rPr lang="en-US" sz="2800" dirty="0">
                <a:solidFill>
                  <a:srgbClr val="FF0000"/>
                </a:solidFill>
                <a:latin typeface="Bahnschrift" panose="020B0502040204020203" pitchFamily="34" charset="0"/>
                <a:ea typeface="Helvetica Neue" charset="0"/>
                <a:cs typeface="Helvetica Neue" charset="0"/>
              </a:rPr>
              <a:t>trackball</a:t>
            </a:r>
            <a:r>
              <a:rPr lang="en-US" sz="2800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 in the scanner, you will be able to resize the triangle to indicate your rating.</a:t>
            </a:r>
            <a:endParaRPr lang="en-US" sz="2800" dirty="0">
              <a:latin typeface="Bahnschrift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99E49F-7EA9-A645-B4A0-25BD3DDB1A9A}"/>
              </a:ext>
            </a:extLst>
          </p:cNvPr>
          <p:cNvSpPr/>
          <p:nvPr/>
        </p:nvSpPr>
        <p:spPr>
          <a:xfrm>
            <a:off x="7944119" y="1965921"/>
            <a:ext cx="4061614" cy="3403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043CFE-CF80-447B-95A4-42D1A05BF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61028" y="893460"/>
            <a:ext cx="2069944" cy="206994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32932DD-A5CC-47D6-BB31-4849E3909844}"/>
              </a:ext>
            </a:extLst>
          </p:cNvPr>
          <p:cNvSpPr/>
          <p:nvPr/>
        </p:nvSpPr>
        <p:spPr>
          <a:xfrm>
            <a:off x="5172777" y="1045196"/>
            <a:ext cx="1846446" cy="1846446"/>
          </a:xfrm>
          <a:prstGeom prst="ellipse">
            <a:avLst/>
          </a:prstGeom>
          <a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7D3FD1-AE1F-4D7A-8A08-A9F7AC50CB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061028" y="881010"/>
            <a:ext cx="2069944" cy="2069944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BD68390-13EB-B241-BE03-D35F211295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010" y="2963404"/>
            <a:ext cx="7669570" cy="2034784"/>
          </a:xfrm>
          <a:prstGeom prst="rect">
            <a:avLst/>
          </a:prstGeom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C12B5913-B7FB-EB49-B64B-B607BCBB4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7011" y="616678"/>
            <a:ext cx="4577976" cy="610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145708E-BC8A-134F-A32E-0D06430281F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20232"/>
          <a:stretch/>
        </p:blipFill>
        <p:spPr>
          <a:xfrm>
            <a:off x="5417235" y="4085242"/>
            <a:ext cx="724608" cy="578002"/>
          </a:xfrm>
          <a:prstGeom prst="rect">
            <a:avLst/>
          </a:prstGeom>
        </p:spPr>
      </p:pic>
      <p:pic>
        <p:nvPicPr>
          <p:cNvPr id="2" name="Rating 7 What to Expect Answering Questions 2.m4a">
            <a:hlinkClick r:id="" action="ppaction://media"/>
            <a:extLst>
              <a:ext uri="{FF2B5EF4-FFF2-40B4-BE49-F238E27FC236}">
                <a16:creationId xmlns:a16="http://schemas.microsoft.com/office/drawing/2014/main" id="{97EAF852-7A20-01BA-328D-8402BE1266A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267961" y="5905963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0849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691">
        <p:fade/>
      </p:transition>
    </mc:Choice>
    <mc:Fallback xmlns="">
      <p:transition spd="med" advTm="156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6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6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6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69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18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18600"/>
                                  </p:stCondLst>
                                  <p:childTnLst>
                                    <p:animMotion origin="layout" path="M -0.00912 -0.01898 L -0.31823 0.00347 C -0.3168 0.00671 3.125E-6 -3.7037E-7 3.125E-6 0.00023 L 3.125E-6 -3.7037E-7 " pathEditMode="relative" rAng="0" ptsTypes="AAAA">
                                      <p:cBhvr>
                                        <p:cTn id="3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00" y="1157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8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20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20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23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1" grpId="0" animBg="1"/>
      <p:bldP spid="3" grpId="0"/>
      <p:bldP spid="10" grpId="0"/>
      <p:bldP spid="8" grpId="0" animBg="1"/>
      <p:bldP spid="12" grpId="0" animBg="1"/>
      <p:bldP spid="12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6BCAF35-88AF-8042-8D55-F5C928A6AD82}"/>
              </a:ext>
            </a:extLst>
          </p:cNvPr>
          <p:cNvSpPr txBox="1"/>
          <p:nvPr/>
        </p:nvSpPr>
        <p:spPr>
          <a:xfrm>
            <a:off x="627246" y="4142982"/>
            <a:ext cx="1139893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1138" marR="0" lvl="0" indent="-2111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No Sensation: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 feel no sensation at all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.” </a:t>
            </a:r>
          </a:p>
          <a:p>
            <a:pPr marL="211138" indent="-211138" defTabSz="914400">
              <a:buFont typeface="Arial" charset="0"/>
              <a:buChar char="•"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Barely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 Detectable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 could barely detect this sensation.” </a:t>
            </a:r>
          </a:p>
          <a:p>
            <a:pPr marL="211138" indent="-211138" defTabSz="914400">
              <a:buFont typeface="Arial" charset="0"/>
              <a:buChar char="•"/>
              <a:defRPr/>
            </a:pPr>
            <a:r>
              <a:rPr lang="en-US" sz="2000" b="1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Weak: </a:t>
            </a:r>
            <a:r>
              <a:rPr lang="en-US" sz="2000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 feel that this sensation was weak.”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" panose="020B0502040204020203" pitchFamily="34" charset="0"/>
              <a:ea typeface="Helvetica Neue" charset="0"/>
              <a:cs typeface="Helvetica Neue" charset="0"/>
            </a:endParaRPr>
          </a:p>
          <a:p>
            <a:pPr marL="211138" marR="0" lvl="0" indent="-2111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Moderate: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 feel that this sensation 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was moderate.”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" panose="020B0502040204020203" pitchFamily="34" charset="0"/>
              <a:ea typeface="Helvetica Neue" charset="0"/>
              <a:cs typeface="Helvetica Neue" charset="0"/>
            </a:endParaRPr>
          </a:p>
          <a:p>
            <a:pPr marL="211138" marR="0" lvl="0" indent="-2111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Strong: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 feel that this sensation was intense.” </a:t>
            </a:r>
          </a:p>
          <a:p>
            <a:pPr marL="211138" marR="0" lvl="0" indent="-2111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Very </a:t>
            </a:r>
            <a:r>
              <a:rPr lang="en-US" sz="2000" b="1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Strong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 feel that this sensation was very intense.” </a:t>
            </a:r>
          </a:p>
          <a:p>
            <a:pPr marL="211138" marR="0" lvl="0" indent="-2111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Strongest Imaginable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 </a:t>
            </a:r>
            <a:r>
              <a:rPr lang="en-US" sz="2000" b="1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Sensation of Any Kind: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“This sensation was so intense that it is the worst I have ever experienced.”</a:t>
            </a:r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id="{9343547E-245D-7C43-8EAE-F32B0E329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7175" y="435580"/>
            <a:ext cx="4337649" cy="46301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What to Expect </a:t>
            </a:r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3A0499BC-CFA1-7A41-8855-E6EE60867D86}"/>
              </a:ext>
            </a:extLst>
          </p:cNvPr>
          <p:cNvSpPr/>
          <p:nvPr/>
        </p:nvSpPr>
        <p:spPr>
          <a:xfrm>
            <a:off x="4237218" y="2011887"/>
            <a:ext cx="3717561" cy="1701847"/>
          </a:xfrm>
          <a:prstGeom prst="rt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044DCB8B-AA5D-034C-9F11-DD39A0F128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964" y="2113731"/>
            <a:ext cx="7669570" cy="2087565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DE65DFF-0E7A-EC41-A14F-9C3A98A8FCC6}"/>
              </a:ext>
            </a:extLst>
          </p:cNvPr>
          <p:cNvSpPr/>
          <p:nvPr/>
        </p:nvSpPr>
        <p:spPr>
          <a:xfrm>
            <a:off x="3833083" y="1437745"/>
            <a:ext cx="49872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intense was this overall?</a:t>
            </a:r>
          </a:p>
        </p:txBody>
      </p:sp>
      <p:pic>
        <p:nvPicPr>
          <p:cNvPr id="2" name="Rating 8 What to Expect Question Anchors 1.m4a">
            <a:hlinkClick r:id="" action="ppaction://media"/>
            <a:extLst>
              <a:ext uri="{FF2B5EF4-FFF2-40B4-BE49-F238E27FC236}">
                <a16:creationId xmlns:a16="http://schemas.microsoft.com/office/drawing/2014/main" id="{DDB1A8C7-4D9C-105E-8A0B-DC51104AB7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13381" y="501385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83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0">
        <p:fade/>
      </p:transition>
    </mc:Choice>
    <mc:Fallback xmlns="">
      <p:transition spd="med" advTm="3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6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3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37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6165"/>
                            </p:stCondLst>
                            <p:childTnLst>
                              <p:par>
                                <p:cTn id="2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6665"/>
                            </p:stCondLst>
                            <p:childTnLst>
                              <p:par>
                                <p:cTn id="3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7165"/>
                            </p:stCondLst>
                            <p:childTnLst>
                              <p:par>
                                <p:cTn id="3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7665"/>
                            </p:stCondLst>
                            <p:childTnLst>
                              <p:par>
                                <p:cTn id="41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8165"/>
                            </p:stCondLst>
                            <p:childTnLst>
                              <p:par>
                                <p:cTn id="4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8665"/>
                            </p:stCondLst>
                            <p:childTnLst>
                              <p:par>
                                <p:cTn id="4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9165"/>
                            </p:stCondLst>
                            <p:childTnLst>
                              <p:par>
                                <p:cTn id="5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 uiExpand="1" build="allAtOnce"/>
      <p:bldP spid="18" grpId="0"/>
      <p:bldP spid="10" grpId="0" animBg="1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131220D-502A-6F40-B68F-AE99227904BC}"/>
              </a:ext>
            </a:extLst>
          </p:cNvPr>
          <p:cNvSpPr/>
          <p:nvPr/>
        </p:nvSpPr>
        <p:spPr>
          <a:xfrm>
            <a:off x="5923790" y="2599350"/>
            <a:ext cx="3717561" cy="1701847"/>
          </a:xfrm>
          <a:prstGeom prst="rt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D613D82E-F0F1-F540-BF50-33C46B726802}"/>
              </a:ext>
            </a:extLst>
          </p:cNvPr>
          <p:cNvSpPr/>
          <p:nvPr/>
        </p:nvSpPr>
        <p:spPr>
          <a:xfrm>
            <a:off x="2206229" y="2592191"/>
            <a:ext cx="3717561" cy="1701847"/>
          </a:xfrm>
          <a:prstGeom prst="rt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923790" y="724467"/>
            <a:ext cx="18473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>
              <a:defRPr/>
            </a:pPr>
            <a:endParaRPr lang="en-US" sz="3200" dirty="0">
              <a:solidFill>
                <a:srgbClr val="0070C0"/>
              </a:solidFill>
              <a:latin typeface="Garamond" panose="02020404030301010803" pitchFamily="18" charset="0"/>
              <a:ea typeface="Helvetica Neue" charset="0"/>
              <a:cs typeface="Helvetica Neue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Garamond" panose="02020404030301010803" pitchFamily="18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96523" y="422016"/>
            <a:ext cx="11013820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This is an example of a scale rating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comfort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.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" panose="020B0502040204020203" pitchFamily="34" charset="0"/>
              <a:ea typeface="Helvetica Neue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65AE5D-C9B0-A24C-9E61-C7EA827010DF}"/>
              </a:ext>
            </a:extLst>
          </p:cNvPr>
          <p:cNvSpPr/>
          <p:nvPr/>
        </p:nvSpPr>
        <p:spPr>
          <a:xfrm>
            <a:off x="1316736" y="1831175"/>
            <a:ext cx="4607054" cy="33381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B22773-D7CC-D44A-A5B8-BB89579E4717}"/>
              </a:ext>
            </a:extLst>
          </p:cNvPr>
          <p:cNvSpPr/>
          <p:nvPr/>
        </p:nvSpPr>
        <p:spPr>
          <a:xfrm>
            <a:off x="9666751" y="1697784"/>
            <a:ext cx="5498965" cy="34420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Diagram, text&#10;&#10;Description automatically generated">
            <a:extLst>
              <a:ext uri="{FF2B5EF4-FFF2-40B4-BE49-F238E27FC236}">
                <a16:creationId xmlns:a16="http://schemas.microsoft.com/office/drawing/2014/main" id="{6477A22F-239D-B846-A2CE-FAE31B2585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80" y="1998359"/>
            <a:ext cx="11263220" cy="3141443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CE0536C-D380-A34B-A0A7-443FF09FFA9E}"/>
              </a:ext>
            </a:extLst>
          </p:cNvPr>
          <p:cNvSpPr/>
          <p:nvPr/>
        </p:nvSpPr>
        <p:spPr>
          <a:xfrm>
            <a:off x="589090" y="5776902"/>
            <a:ext cx="110138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Once in the scanner you can use the </a:t>
            </a:r>
            <a:r>
              <a:rPr lang="en-US" sz="2800" dirty="0">
                <a:solidFill>
                  <a:srgbClr val="FF0000"/>
                </a:solidFill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trackball</a:t>
            </a:r>
            <a:r>
              <a:rPr lang="en-US" sz="2800" dirty="0"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 to resize the triangle and click to submit your rating. </a:t>
            </a:r>
            <a:endParaRPr lang="en-US" sz="2800" dirty="0">
              <a:latin typeface="Bahnschrift" panose="020B0502040204020203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D46AEB-7564-492B-8715-5590A00825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429205" y="4827829"/>
            <a:ext cx="1173899" cy="1173899"/>
          </a:xfrm>
          <a:prstGeom prst="rect">
            <a:avLst/>
          </a:prstGeom>
        </p:spPr>
      </p:pic>
      <p:pic>
        <p:nvPicPr>
          <p:cNvPr id="2" name="Rating 9 What to expect example comfort ratings 2.m4a">
            <a:hlinkClick r:id="" action="ppaction://media"/>
            <a:extLst>
              <a:ext uri="{FF2B5EF4-FFF2-40B4-BE49-F238E27FC236}">
                <a16:creationId xmlns:a16="http://schemas.microsoft.com/office/drawing/2014/main" id="{8DC751F0-F47E-1EAE-17F3-7A2135A0228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79200" y="6055751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030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2000">
        <p:fade/>
      </p:transition>
    </mc:Choice>
    <mc:Fallback xmlns="">
      <p:transition spd="med" advClick="0" advTm="1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4600"/>
                                  </p:stCondLst>
                                  <p:childTnLst>
                                    <p:animMotion origin="layout" path="M 6.25E-7 3.7037E-7 L -0.30495 0.00162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47" y="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10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animMotion origin="layout" path="M 5E-6 4.81481E-6 L -0.37188 -0.01019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594" y="-50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1" grpId="0" animBg="1"/>
      <p:bldP spid="20" grpId="0" animBg="1"/>
      <p:bldP spid="13" grpId="0" animBg="1"/>
      <p:bldP spid="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3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3.2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36455</TotalTime>
  <Words>465</Words>
  <Application>Microsoft Office PowerPoint</Application>
  <PresentationFormat>Widescreen</PresentationFormat>
  <Paragraphs>45</Paragraphs>
  <Slides>12</Slides>
  <Notes>6</Notes>
  <HiddenSlides>0</HiddenSlides>
  <MMClips>12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Bahnschrift</vt:lpstr>
      <vt:lpstr>Calibri</vt:lpstr>
      <vt:lpstr>Calibri Light</vt:lpstr>
      <vt:lpstr>Garamond</vt:lpstr>
      <vt:lpstr>Helvetica</vt:lpstr>
      <vt:lpstr>Office Theme</vt:lpstr>
      <vt:lpstr>PowerPoint Presentation</vt:lpstr>
      <vt:lpstr>Welcome  The following presentation will guide you through how to respond to our rating scales.</vt:lpstr>
      <vt:lpstr>PowerPoint Presentation</vt:lpstr>
      <vt:lpstr>PowerPoint Presentation</vt:lpstr>
      <vt:lpstr>PowerPoint Presentation</vt:lpstr>
      <vt:lpstr>PowerPoint Presentation</vt:lpstr>
      <vt:lpstr>What to Expect </vt:lpstr>
      <vt:lpstr>What to Expect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Sun</dc:creator>
  <cp:lastModifiedBy>Michael Sun</cp:lastModifiedBy>
  <cp:revision>31</cp:revision>
  <dcterms:created xsi:type="dcterms:W3CDTF">2022-01-18T02:14:53Z</dcterms:created>
  <dcterms:modified xsi:type="dcterms:W3CDTF">2024-03-08T17:37:49Z</dcterms:modified>
</cp:coreProperties>
</file>

<file path=docProps/thumbnail.jpeg>
</file>